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67" r:id="rId2"/>
    <p:sldId id="368" r:id="rId3"/>
  </p:sldIdLst>
  <p:sldSz cx="9144000" cy="6858000" type="screen4x3"/>
  <p:notesSz cx="9144000" cy="6858000"/>
  <p:defaultTextStyle>
    <a:defPPr>
      <a:defRPr lang="lt-LT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82" autoAdjust="0"/>
  </p:normalViewPr>
  <p:slideViewPr>
    <p:cSldViewPr>
      <p:cViewPr>
        <p:scale>
          <a:sx n="75" d="100"/>
          <a:sy n="75" d="100"/>
        </p:scale>
        <p:origin x="-2712" y="-8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888" y="-9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noProof="0" smtClean="0"/>
              <a:t>Click to edit Master text styles</a:t>
            </a:r>
          </a:p>
          <a:p>
            <a:pPr lvl="1"/>
            <a:r>
              <a:rPr lang="lt-LT" noProof="0" smtClean="0"/>
              <a:t>Second level</a:t>
            </a:r>
          </a:p>
          <a:p>
            <a:pPr lvl="2"/>
            <a:r>
              <a:rPr lang="lt-LT" noProof="0" smtClean="0"/>
              <a:t>Third level</a:t>
            </a:r>
          </a:p>
          <a:p>
            <a:pPr lvl="3"/>
            <a:r>
              <a:rPr lang="lt-LT" noProof="0" smtClean="0"/>
              <a:t>Fourth level</a:t>
            </a:r>
          </a:p>
          <a:p>
            <a:pPr lvl="4"/>
            <a:r>
              <a:rPr lang="lt-LT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CF19C94C-A44F-4782-947A-C20A74014223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895546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DD7EC-95C4-4826-9D03-A92575C388DF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07CEB-2B1C-42BE-86D1-867A25740389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27F00-E752-45D4-A7A8-6E8A859361DA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00043-15AD-454B-BD8A-B25BFC2567BB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E7EF7-5D9A-4F0F-AB48-4E83FFA08415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AAA9C-0B21-4F80-B31A-02F0A7BD12AC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6B00A-F059-45B7-A90D-5B708771BACA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9D3EA-E00C-4D37-8E08-43CB391E8AC5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733AB-E0F9-47AA-86B5-7DBCA64887D2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721FA-5A1F-493C-A4EC-B098FAF9CA26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t-L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36E65-C790-4DEB-A46D-E086AFD8ACC0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>
                <a:gamma/>
                <a:shade val="46275"/>
                <a:invGamma/>
              </a:schemeClr>
            </a:gs>
            <a:gs pos="100000">
              <a:schemeClr val="folHlink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BCC21F32-B49F-439B-92AE-A09B98353387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>
                <a:solidFill>
                  <a:schemeClr val="tx1"/>
                </a:solidFill>
              </a:rPr>
              <a:t/>
            </a:r>
            <a:br>
              <a:rPr lang="lt-LT" dirty="0" smtClean="0">
                <a:solidFill>
                  <a:schemeClr val="tx1"/>
                </a:solidFill>
              </a:rPr>
            </a:br>
            <a:r>
              <a:rPr lang="lt-LT" sz="3600" dirty="0" smtClean="0">
                <a:solidFill>
                  <a:schemeClr val="bg1"/>
                </a:solidFill>
                <a:latin typeface="Times New Roman" pitchFamily="18" charset="0"/>
              </a:rPr>
              <a:t>Rokiškio rajone taikomi šie mokesčių tarifai: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Times New Roman" pitchFamily="18" charset="0"/>
              </a:rPr>
            </a:br>
            <a:endParaRPr lang="en-US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5058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sz="2400" b="1" dirty="0" smtClean="0">
                <a:solidFill>
                  <a:schemeClr val="bg1"/>
                </a:solidFill>
                <a:latin typeface="Times New Roman" pitchFamily="18" charset="0"/>
              </a:rPr>
              <a:t>nekilnojamojo turto mokestis 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– </a:t>
            </a:r>
            <a:r>
              <a:rPr lang="lt-LT" sz="2400" b="1" dirty="0" smtClean="0">
                <a:solidFill>
                  <a:schemeClr val="bg1"/>
                </a:solidFill>
                <a:latin typeface="Times New Roman" pitchFamily="18" charset="0"/>
              </a:rPr>
              <a:t>0,5 proc. 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nekilnojamo turto mokestinės vertės; </a:t>
            </a:r>
          </a:p>
          <a:p>
            <a:r>
              <a:rPr lang="lt-LT" sz="2400" b="1" dirty="0">
                <a:solidFill>
                  <a:schemeClr val="bg1"/>
                </a:solidFill>
                <a:latin typeface="Times New Roman" pitchFamily="18" charset="0"/>
              </a:rPr>
              <a:t>0,3 </a:t>
            </a:r>
            <a:r>
              <a:rPr lang="lt-LT" sz="2400" dirty="0">
                <a:solidFill>
                  <a:schemeClr val="bg1"/>
                </a:solidFill>
                <a:latin typeface="Times New Roman" pitchFamily="18" charset="0"/>
              </a:rPr>
              <a:t>procento – juridiniams ir fiziniams asmenims</a:t>
            </a:r>
            <a:r>
              <a:rPr lang="lt-LT" sz="2400" b="1" dirty="0">
                <a:solidFill>
                  <a:schemeClr val="bg1"/>
                </a:solidFill>
                <a:latin typeface="Times New Roman" pitchFamily="18" charset="0"/>
              </a:rPr>
              <a:t>, einamais metais pirmą </a:t>
            </a:r>
            <a:r>
              <a:rPr lang="lt-LT" sz="2400" b="1" dirty="0" smtClean="0">
                <a:solidFill>
                  <a:schemeClr val="bg1"/>
                </a:solidFill>
                <a:latin typeface="Times New Roman" pitchFamily="18" charset="0"/>
              </a:rPr>
              <a:t>kartą įregistravusiems </a:t>
            </a:r>
            <a:r>
              <a:rPr lang="lt-LT" sz="2400" b="1" dirty="0">
                <a:solidFill>
                  <a:schemeClr val="bg1"/>
                </a:solidFill>
                <a:latin typeface="Times New Roman" pitchFamily="18" charset="0"/>
              </a:rPr>
              <a:t>veiklą</a:t>
            </a:r>
            <a:r>
              <a:rPr lang="lt-LT" sz="2400" dirty="0">
                <a:solidFill>
                  <a:schemeClr val="bg1"/>
                </a:solidFill>
                <a:latin typeface="Times New Roman" pitchFamily="18" charset="0"/>
              </a:rPr>
              <a:t>; juridiniams asmenims, įregistravusiems veiklą kitose 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savivaldybėse ir pradedantiems veiklą Rokiškio rajone;</a:t>
            </a:r>
            <a:endParaRPr lang="lt-LT" sz="2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buFontTx/>
              <a:buNone/>
            </a:pP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   </a:t>
            </a:r>
            <a:r>
              <a:rPr lang="lt-LT" sz="2400" b="1" dirty="0" smtClean="0">
                <a:solidFill>
                  <a:schemeClr val="bg1"/>
                </a:solidFill>
                <a:latin typeface="Times New Roman" pitchFamily="18" charset="0"/>
              </a:rPr>
              <a:t>3 proc.- 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apleistam turtui.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lt-LT" sz="2400" smtClean="0">
                <a:solidFill>
                  <a:schemeClr val="bg1"/>
                </a:solidFill>
                <a:latin typeface="Times New Roman" pitchFamily="18" charset="0"/>
              </a:rPr>
              <a:t>žemės- </a:t>
            </a:r>
            <a:r>
              <a:rPr lang="lt-LT" sz="2400" b="1" smtClean="0">
                <a:solidFill>
                  <a:schemeClr val="bg1"/>
                </a:solidFill>
                <a:latin typeface="Times New Roman" pitchFamily="18" charset="0"/>
              </a:rPr>
              <a:t>1,3 </a:t>
            </a:r>
            <a:r>
              <a:rPr lang="lt-LT" sz="2400" b="1" dirty="0" smtClean="0">
                <a:solidFill>
                  <a:schemeClr val="bg1"/>
                </a:solidFill>
                <a:latin typeface="Times New Roman" pitchFamily="18" charset="0"/>
              </a:rPr>
              <a:t>proc. 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žemės mokestinės vertės, ir </a:t>
            </a:r>
            <a:r>
              <a:rPr lang="lt-LT" sz="2400" b="1" dirty="0" smtClean="0">
                <a:solidFill>
                  <a:schemeClr val="bg1"/>
                </a:solidFill>
                <a:latin typeface="Times New Roman" pitchFamily="18" charset="0"/>
              </a:rPr>
              <a:t>4 proc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. už apleistas žemės ūkio naudmenas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lt-LT" sz="2400" b="1" dirty="0" smtClean="0">
                <a:solidFill>
                  <a:schemeClr val="bg1"/>
                </a:solidFill>
                <a:latin typeface="Times New Roman" pitchFamily="18" charset="0"/>
              </a:rPr>
              <a:t>žemės nuomos- </a:t>
            </a:r>
            <a:r>
              <a:rPr lang="lt-LT" sz="2400" b="1" dirty="0">
                <a:solidFill>
                  <a:schemeClr val="bg1"/>
                </a:solidFill>
                <a:latin typeface="Times New Roman" pitchFamily="18" charset="0"/>
              </a:rPr>
              <a:t>2</a:t>
            </a:r>
            <a:r>
              <a:rPr lang="lt-LT" sz="2400" b="1" dirty="0" smtClean="0">
                <a:solidFill>
                  <a:schemeClr val="bg1"/>
                </a:solidFill>
                <a:latin typeface="Times New Roman" pitchFamily="18" charset="0"/>
              </a:rPr>
              <a:t> proc. 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už žemės ūkio paskirties žemę, </a:t>
            </a:r>
            <a:r>
              <a:rPr lang="lt-LT" sz="2400" b="1" dirty="0" smtClean="0">
                <a:solidFill>
                  <a:schemeClr val="bg1"/>
                </a:solidFill>
                <a:latin typeface="Times New Roman" pitchFamily="18" charset="0"/>
              </a:rPr>
              <a:t>1,5 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proc. už namų valdas, </a:t>
            </a:r>
            <a:r>
              <a:rPr lang="lt-LT" sz="2400" b="1" dirty="0" smtClean="0">
                <a:solidFill>
                  <a:schemeClr val="bg1"/>
                </a:solidFill>
                <a:latin typeface="Times New Roman" pitchFamily="18" charset="0"/>
              </a:rPr>
              <a:t>2,5 proc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. už kitos paskirties žemę,  be žemės nuomos sutarčių ir apleistoms </a:t>
            </a:r>
            <a:r>
              <a:rPr lang="lt-LT" sz="2400" b="1" dirty="0" smtClean="0">
                <a:solidFill>
                  <a:schemeClr val="bg1"/>
                </a:solidFill>
                <a:latin typeface="Times New Roman" pitchFamily="18" charset="0"/>
              </a:rPr>
              <a:t>– 4 proc.</a:t>
            </a:r>
            <a:endParaRPr lang="en-US" sz="2400" b="1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buFontTx/>
              <a:buNone/>
            </a:pPr>
            <a:endParaRPr lang="en-US" sz="2800" dirty="0" smtClean="0">
              <a:latin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832648"/>
          </a:xfrm>
        </p:spPr>
        <p:txBody>
          <a:bodyPr/>
          <a:lstStyle/>
          <a:p>
            <a:pPr marL="0" indent="0">
              <a:buNone/>
            </a:pPr>
            <a:r>
              <a:rPr lang="lt-LT" sz="1800" dirty="0"/>
              <a:t>Remiantis Investicijų skatinimo Rokiškio rajono savivaldybėje tvarkos aprašu gali būti teikiamos nekilnojamojo turto, žemės ir valstybinės žemės nuomos (naudojimo pobūdis: komercinės paskirties, pramonės ir sandėliavimo objektų teritorijos) mokesčio lengvatos ūkio subjektams, kurie Rokiškio rajono savivaldybės teritorijoje pradeda naują ekonominę veiklą (gamybą /paslaugas) ir įstatymų nustatyta tvarka investuoja į naujai sukurtą turtą ir sukuria naujas darbo vietas,</a:t>
            </a:r>
          </a:p>
          <a:p>
            <a:pPr marL="0" indent="0">
              <a:buNone/>
            </a:pPr>
            <a:r>
              <a:rPr lang="lt-LT" sz="1800" dirty="0"/>
              <a:t>Savivaldybės tarybos sprendimu investuotojui gali būti suteikiamos 100 proc. žemės, ir / ar valstybinės žemės nuomos ir / ar nekilnojamojo turto mokesčių lengvatos iki trijų mokestinių laikotarpių priklausomai nuo investicijų apimties į naujai sukurtą turtą bei sukurtų naujų darbo vietų skaičiaus:</a:t>
            </a:r>
          </a:p>
          <a:p>
            <a:pPr marL="0" indent="0">
              <a:buNone/>
            </a:pPr>
            <a:r>
              <a:rPr lang="lt-LT" sz="1800" dirty="0"/>
              <a:t>1 metų laikotarpiui, jei per vienerius metus iki prašymo pateikimo savivaldybės tarybai dėl lengvatos suteikimo datos investuota nuo 100 000 iki 300 000 </a:t>
            </a:r>
            <a:r>
              <a:rPr lang="lt-LT" sz="1800" dirty="0" err="1"/>
              <a:t>Eur</a:t>
            </a:r>
            <a:r>
              <a:rPr lang="lt-LT" sz="1800" dirty="0"/>
              <a:t> naujai sukurtam turtui ir sukurta ne mažiau kaip 5 naujos darbo vietos;</a:t>
            </a:r>
          </a:p>
          <a:p>
            <a:pPr marL="0" indent="0">
              <a:buNone/>
            </a:pPr>
            <a:r>
              <a:rPr lang="lt-LT" sz="1800" dirty="0"/>
              <a:t>2. 2 metų laikotarpiui, jei per vienerius metus iki prašymo pateikimo savivaldybės tarybai dėl lengvatos suteikimo datos investuota nuo 300 001 iki 500 000 </a:t>
            </a:r>
            <a:r>
              <a:rPr lang="lt-LT" sz="1800" dirty="0" err="1"/>
              <a:t>Eur</a:t>
            </a:r>
            <a:r>
              <a:rPr lang="lt-LT" sz="1800" dirty="0"/>
              <a:t> naujai sukurtam turtui ir sukurta ne mažiau kaip 10 naujų darbo vietų;</a:t>
            </a:r>
          </a:p>
          <a:p>
            <a:pPr marL="0" indent="0">
              <a:buNone/>
            </a:pPr>
            <a:r>
              <a:rPr lang="lt-LT" sz="1800" dirty="0"/>
              <a:t>3. 3 metų laikotarpiui, jei per vienerius metus iki prašymo pateikimo savivaldybės tarybai dėl lengvatos suteikimo datos investuota daugiau nei 500 001 </a:t>
            </a:r>
            <a:r>
              <a:rPr lang="lt-LT" sz="1800" dirty="0" err="1"/>
              <a:t>Eur</a:t>
            </a:r>
            <a:r>
              <a:rPr lang="lt-LT" sz="1800" dirty="0"/>
              <a:t> naujai sukurtam turtui ir sukurta ne mažiau kaip 15 naujų darbo vietų</a:t>
            </a:r>
            <a:r>
              <a:rPr lang="lt-LT" sz="1800" dirty="0" smtClean="0"/>
              <a:t>.</a:t>
            </a:r>
            <a:endParaRPr lang="lt-LT" sz="1800" dirty="0"/>
          </a:p>
        </p:txBody>
      </p:sp>
    </p:spTree>
    <p:extLst>
      <p:ext uri="{BB962C8B-B14F-4D97-AF65-F5344CB8AC3E}">
        <p14:creationId xmlns:p14="http://schemas.microsoft.com/office/powerpoint/2010/main" val="80525516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t-L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t-L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3015</TotalTime>
  <Words>326</Words>
  <Application>Microsoft Office PowerPoint</Application>
  <PresentationFormat>Demonstracija ekrane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2</vt:i4>
      </vt:variant>
    </vt:vector>
  </HeadingPairs>
  <TitlesOfParts>
    <vt:vector size="3" baseType="lpstr">
      <vt:lpstr>Default Design</vt:lpstr>
      <vt:lpstr> Rokiškio rajone taikomi šie mokesčių tarifai: </vt:lpstr>
      <vt:lpstr>PowerPoint pristatymas</vt:lpstr>
    </vt:vector>
  </TitlesOfParts>
  <Company>Rokiskio rajono savivaldybe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Ghost</dc:creator>
  <cp:lastModifiedBy>Vilma Meciukoniene</cp:lastModifiedBy>
  <cp:revision>144</cp:revision>
  <dcterms:created xsi:type="dcterms:W3CDTF">2005-04-29T11:00:01Z</dcterms:created>
  <dcterms:modified xsi:type="dcterms:W3CDTF">2020-02-06T08:26:43Z</dcterms:modified>
</cp:coreProperties>
</file>